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507" r:id="rId2"/>
    <p:sldId id="322" r:id="rId3"/>
    <p:sldId id="508" r:id="rId4"/>
    <p:sldId id="509" r:id="rId5"/>
    <p:sldId id="510" r:id="rId6"/>
    <p:sldId id="496" r:id="rId7"/>
    <p:sldId id="491" r:id="rId8"/>
    <p:sldId id="457" r:id="rId9"/>
    <p:sldId id="458" r:id="rId10"/>
    <p:sldId id="511" r:id="rId11"/>
    <p:sldId id="497" r:id="rId12"/>
    <p:sldId id="492" r:id="rId13"/>
    <p:sldId id="512" r:id="rId14"/>
    <p:sldId id="513" r:id="rId15"/>
    <p:sldId id="514" r:id="rId16"/>
    <p:sldId id="495" r:id="rId17"/>
    <p:sldId id="461" r:id="rId18"/>
    <p:sldId id="294" r:id="rId19"/>
    <p:sldId id="516" r:id="rId20"/>
    <p:sldId id="460" r:id="rId21"/>
    <p:sldId id="515" r:id="rId22"/>
    <p:sldId id="435" r:id="rId23"/>
    <p:sldId id="518" r:id="rId24"/>
    <p:sldId id="485" r:id="rId25"/>
    <p:sldId id="462" r:id="rId26"/>
    <p:sldId id="522" r:id="rId27"/>
    <p:sldId id="463" r:id="rId28"/>
    <p:sldId id="519" r:id="rId29"/>
    <p:sldId id="520" r:id="rId30"/>
    <p:sldId id="464" r:id="rId31"/>
    <p:sldId id="505" r:id="rId32"/>
    <p:sldId id="498" r:id="rId33"/>
    <p:sldId id="278" r:id="rId34"/>
    <p:sldId id="506" r:id="rId35"/>
    <p:sldId id="500" r:id="rId36"/>
    <p:sldId id="503" r:id="rId37"/>
    <p:sldId id="501" r:id="rId38"/>
    <p:sldId id="465" r:id="rId39"/>
    <p:sldId id="452" r:id="rId40"/>
    <p:sldId id="504" r:id="rId41"/>
    <p:sldId id="523" r:id="rId42"/>
    <p:sldId id="521" r:id="rId43"/>
    <p:sldId id="466" r:id="rId44"/>
    <p:sldId id="467" r:id="rId45"/>
    <p:sldId id="456" r:id="rId46"/>
    <p:sldId id="524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31" userDrawn="1">
          <p15:clr>
            <a:srgbClr val="A4A3A4"/>
          </p15:clr>
        </p15:guide>
        <p15:guide id="3" pos="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6" autoAdjust="0"/>
    <p:restoredTop sz="86421" autoAdjust="0"/>
  </p:normalViewPr>
  <p:slideViewPr>
    <p:cSldViewPr>
      <p:cViewPr>
        <p:scale>
          <a:sx n="139" d="100"/>
          <a:sy n="139" d="100"/>
        </p:scale>
        <p:origin x="144" y="144"/>
      </p:cViewPr>
      <p:guideLst>
        <p:guide orient="horz" pos="2160"/>
        <p:guide pos="431"/>
        <p:guide pos="793"/>
      </p:guideLst>
    </p:cSldViewPr>
  </p:slideViewPr>
  <p:outlineViewPr>
    <p:cViewPr>
      <p:scale>
        <a:sx n="33" d="100"/>
        <a:sy n="33" d="100"/>
      </p:scale>
      <p:origin x="0" y="-6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Relationship Id="rId9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B57C7-C30D-4D48-A2CB-8C54D4C866EC}" type="slidenum">
              <a:rPr lang="en-US"/>
              <a:pPr/>
              <a:t>2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39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84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7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51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D854C-990B-43EC-883F-4C77A071B7F7}" type="slidenum">
              <a:rPr lang="en-US"/>
              <a:pPr/>
              <a:t>45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8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05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7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9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39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09BE2-1323-4ED6-969D-18773E4AEAF4}" type="slidenum">
              <a:rPr lang="en-US"/>
              <a:pPr/>
              <a:t>18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24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CC95B-2030-4F71-A456-CB7CF7270C9C}" type="slidenum">
              <a:rPr lang="en-US"/>
              <a:pPr/>
              <a:t>33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Excercises/Convolution/Edelman%20Sudden%20change%20of%20surface%20water%20level.x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emf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6.wmf"/><Relationship Id="rId18" Type="http://schemas.openxmlformats.org/officeDocument/2006/relationships/oleObject" Target="../embeddings/oleObject8.bin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10.wmf"/><Relationship Id="rId7" Type="http://schemas.openxmlformats.org/officeDocument/2006/relationships/image" Target="../media/image3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6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7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77.wmf"/><Relationship Id="rId4" Type="http://schemas.openxmlformats.org/officeDocument/2006/relationships/oleObject" Target="../embeddings/oleObject10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43E0-4175-C645-83D1-4F8748501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Chapter 5</a:t>
            </a:r>
            <a:br>
              <a:rPr lang="en-NL" sz="3600" dirty="0"/>
            </a:br>
            <a:r>
              <a:rPr lang="en-NL" sz="3600" dirty="0"/>
              <a:t>One-dimensional groundwater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872EC-38B2-904C-A8E1-3BE849315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Governing partial differential equation</a:t>
            </a:r>
          </a:p>
          <a:p>
            <a:r>
              <a:rPr lang="en-NL" dirty="0"/>
              <a:t>Aquifers of half-infinite extent</a:t>
            </a:r>
          </a:p>
          <a:p>
            <a:pPr lvl="1"/>
            <a:r>
              <a:rPr lang="en-NL" dirty="0"/>
              <a:t>Driving sinusoidal waves ast </a:t>
            </a:r>
            <a:r>
              <a:rPr lang="en-NL" i="1" dirty="0"/>
              <a:t>x=0</a:t>
            </a:r>
          </a:p>
          <a:p>
            <a:pPr lvl="1"/>
            <a:r>
              <a:rPr lang="en-NL" dirty="0"/>
              <a:t>Sudden head changes at </a:t>
            </a:r>
            <a:r>
              <a:rPr lang="en-NL" i="1" dirty="0"/>
              <a:t>x=0</a:t>
            </a:r>
          </a:p>
          <a:p>
            <a:r>
              <a:rPr lang="en-NL" dirty="0"/>
              <a:t>Aquifers of limited extent (strip of land of given width)</a:t>
            </a:r>
          </a:p>
          <a:p>
            <a:r>
              <a:rPr lang="en-NL" dirty="0"/>
              <a:t>Groundwater basins and their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469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C2A-DA54-7843-ADA2-0D2331B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729136"/>
          </a:xfrm>
        </p:spPr>
        <p:txBody>
          <a:bodyPr/>
          <a:lstStyle/>
          <a:p>
            <a:r>
              <a:rPr lang="en-US" sz="2000" dirty="0"/>
              <a:t>Head and discharge in the aquifer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2F7B-FF24-4646-852E-2C4A7AA1D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07" y="1595502"/>
            <a:ext cx="4924989" cy="404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03E49C-1CD1-8F46-A4F5-5B4D174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49" y="3162300"/>
            <a:ext cx="16764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A605DA-E41B-324D-9A85-2BF7733F7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49" y="4033109"/>
            <a:ext cx="6362700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9BE91B-6DA4-524D-9100-938663C4C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49" y="4797152"/>
            <a:ext cx="4902200" cy="46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C03F1-16E5-774D-B4C7-8D97FCEC9088}"/>
              </a:ext>
            </a:extLst>
          </p:cNvPr>
          <p:cNvSpPr txBox="1"/>
          <p:nvPr/>
        </p:nvSpPr>
        <p:spPr>
          <a:xfrm>
            <a:off x="990539" y="113376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Head: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4FC4D-A385-A347-A35B-4641A18DCCD5}"/>
              </a:ext>
            </a:extLst>
          </p:cNvPr>
          <p:cNvSpPr txBox="1"/>
          <p:nvPr/>
        </p:nvSpPr>
        <p:spPr>
          <a:xfrm>
            <a:off x="990539" y="279296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Discharge:</a:t>
            </a:r>
          </a:p>
        </p:txBody>
      </p:sp>
    </p:spTree>
    <p:extLst>
      <p:ext uri="{BB962C8B-B14F-4D97-AF65-F5344CB8AC3E}">
        <p14:creationId xmlns:p14="http://schemas.microsoft.com/office/powerpoint/2010/main" val="365254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EC540A-7596-0D41-9F15-7C0C139BA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45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0E59-364C-794B-93ED-83BEA694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836712"/>
            <a:ext cx="8042276" cy="607820"/>
          </a:xfrm>
        </p:spPr>
        <p:txBody>
          <a:bodyPr/>
          <a:lstStyle/>
          <a:p>
            <a:r>
              <a:rPr lang="en-NL" sz="2800" dirty="0"/>
              <a:t>Superpostion of a number of sine-waves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AF395-F5A8-E347-B2D9-B80D1BF8D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921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57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375C-F14A-9A4A-92A6-A26F1A21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57128"/>
          </a:xfrm>
        </p:spPr>
        <p:txBody>
          <a:bodyPr/>
          <a:lstStyle/>
          <a:p>
            <a:r>
              <a:rPr lang="en-NL" sz="3200" dirty="0"/>
              <a:t>Sec. 5.3.2: Temperature fluctuations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7102892-5B0F-624C-881C-CB9E84128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52736"/>
            <a:ext cx="7088336" cy="5559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B1711-EBC4-6842-8C94-F7EDF3F4F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546943"/>
            <a:ext cx="1587500" cy="571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B4648D-4A1D-264F-B32D-1D501D2BD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4293096"/>
            <a:ext cx="1257300" cy="6223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1FCD45-C28B-EE4F-A4F3-AD29774AF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744" y="5232196"/>
            <a:ext cx="4216400" cy="2667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6767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EF2EED-5C29-3543-BAF9-B92EEE63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Exercises and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32A8D-5BA8-154E-9FDE-69F6E755D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5.3.4</a:t>
            </a:r>
          </a:p>
          <a:p>
            <a:r>
              <a:rPr lang="en-NL" dirty="0"/>
              <a:t>See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16831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4468C-E316-2045-AEC0-0CF8FBD64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73152"/>
          </a:xfrm>
        </p:spPr>
        <p:txBody>
          <a:bodyPr/>
          <a:lstStyle/>
          <a:p>
            <a:r>
              <a:rPr lang="en-NL" sz="3200" dirty="0"/>
              <a:t>Sec. 5.4 sudden head change at </a:t>
            </a:r>
            <a:r>
              <a:rPr lang="en-NL" sz="3200" i="1" dirty="0"/>
              <a:t>x=0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4760B-1532-CC4A-AEEB-C79FF7237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Basins of half-infinite extent (as before)</a:t>
            </a:r>
          </a:p>
          <a:p>
            <a:r>
              <a:rPr lang="en-NL" dirty="0"/>
              <a:t>Same partial differential equation</a:t>
            </a:r>
          </a:p>
          <a:p>
            <a:endParaRPr lang="en-NL" dirty="0"/>
          </a:p>
          <a:p>
            <a:r>
              <a:rPr lang="en-NL" dirty="0"/>
              <a:t>Different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B6806-4021-4F46-86B7-E8E5EF828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857500"/>
            <a:ext cx="1625600" cy="57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40EE6-9A2C-C94E-B1D9-D17CAE1A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63" y="4064000"/>
            <a:ext cx="3340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39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3D7E56BE-7FCF-F447-B218-C5347F02C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5" name="Title 47">
            <a:extLst>
              <a:ext uri="{FF2B5EF4-FFF2-40B4-BE49-F238E27FC236}">
                <a16:creationId xmlns:a16="http://schemas.microsoft.com/office/drawing/2014/main" id="{D6CAB28B-1496-0047-8E4D-93CA3F3539F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6092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/>
              <a:t>Head change due to sudden head change at </a:t>
            </a:r>
            <a:r>
              <a:rPr lang="en-US" sz="2800" i="1"/>
              <a:t>x=0</a:t>
            </a:r>
            <a:endParaRPr lang="en-US" sz="2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FFC49-7337-3643-AE2A-B6B86F555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63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1F05-7AB4-004C-AE0E-DC110E44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93548"/>
          </a:xfrm>
        </p:spPr>
        <p:txBody>
          <a:bodyPr/>
          <a:lstStyle/>
          <a:p>
            <a:r>
              <a:rPr lang="en-US" sz="3200" dirty="0"/>
              <a:t>Effect of sudden rise of head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  <p:pic>
        <p:nvPicPr>
          <p:cNvPr id="357380" name="Picture 4">
            <a:extLst>
              <a:ext uri="{FF2B5EF4-FFF2-40B4-BE49-F238E27FC236}">
                <a16:creationId xmlns:a16="http://schemas.microsoft.com/office/drawing/2014/main" id="{85962ECC-9EC3-EA4A-9E75-5AA11F6B2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340768"/>
            <a:ext cx="84836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A99C2-871D-F041-8788-83ABDCB7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077072"/>
            <a:ext cx="4610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8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0" name="AutoShape 8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7885113" y="6453188"/>
            <a:ext cx="790575" cy="288925"/>
          </a:xfrm>
          <a:prstGeom prst="rightArrow">
            <a:avLst>
              <a:gd name="adj1" fmla="val 50000"/>
              <a:gd name="adj2" fmla="val 684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9189" name="Picture 37">
            <a:extLst>
              <a:ext uri="{FF2B5EF4-FFF2-40B4-BE49-F238E27FC236}">
                <a16:creationId xmlns:a16="http://schemas.microsoft.com/office/drawing/2014/main" id="{B046BD77-F57B-ED4E-B7E0-115A8A1C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718"/>
            <a:ext cx="9144000" cy="424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7894BC-1F41-B146-9148-51BB1338C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2852936"/>
            <a:ext cx="3124200" cy="736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B8803D-D4D7-454D-9780-996DFAC6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78492"/>
            <a:ext cx="8042276" cy="674731"/>
          </a:xfrm>
        </p:spPr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a function of </a:t>
            </a:r>
            <a:r>
              <a:rPr lang="en-US" sz="3200" i="1" dirty="0"/>
              <a:t>u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B989-08B7-2F4C-A546-5E60C00D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89176"/>
          </a:xfrm>
        </p:spPr>
        <p:txBody>
          <a:bodyPr/>
          <a:lstStyle/>
          <a:p>
            <a:r>
              <a:rPr lang="en-NL" sz="3200" dirty="0"/>
              <a:t>Aquifer intruded at x=0 by sudden change. Head at various t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0D52758-5633-614E-819A-2959D9BF3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07" y="1368771"/>
            <a:ext cx="8233843" cy="548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6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1403350" y="6236543"/>
            <a:ext cx="590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5" name="Freeform 5"/>
          <p:cNvSpPr>
            <a:spLocks/>
          </p:cNvSpPr>
          <p:nvPr/>
        </p:nvSpPr>
        <p:spPr bwMode="auto">
          <a:xfrm>
            <a:off x="1403350" y="3499693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7" name="Freeform 7"/>
          <p:cNvSpPr>
            <a:spLocks/>
          </p:cNvSpPr>
          <p:nvPr/>
        </p:nvSpPr>
        <p:spPr bwMode="auto">
          <a:xfrm>
            <a:off x="3995738" y="4075956"/>
            <a:ext cx="863600" cy="2160587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0" y="1179"/>
              </a:cxn>
              <a:cxn ang="0">
                <a:pos x="544" y="1179"/>
              </a:cxn>
              <a:cxn ang="0">
                <a:pos x="544" y="0"/>
              </a:cxn>
            </a:cxnLst>
            <a:rect l="0" t="0" r="r" b="b"/>
            <a:pathLst>
              <a:path w="544" h="1179">
                <a:moveTo>
                  <a:pt x="0" y="136"/>
                </a:moveTo>
                <a:lnTo>
                  <a:pt x="0" y="1179"/>
                </a:lnTo>
                <a:lnTo>
                  <a:pt x="544" y="1179"/>
                </a:lnTo>
                <a:lnTo>
                  <a:pt x="54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8" name="AutoShape 8"/>
          <p:cNvSpPr>
            <a:spLocks noChangeArrowheads="1"/>
          </p:cNvSpPr>
          <p:nvPr/>
        </p:nvSpPr>
        <p:spPr bwMode="auto">
          <a:xfrm>
            <a:off x="3276600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AutoShape 9"/>
          <p:cNvSpPr>
            <a:spLocks noChangeArrowheads="1"/>
          </p:cNvSpPr>
          <p:nvPr/>
        </p:nvSpPr>
        <p:spPr bwMode="auto">
          <a:xfrm>
            <a:off x="4859338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Freeform 10"/>
          <p:cNvSpPr>
            <a:spLocks/>
          </p:cNvSpPr>
          <p:nvPr/>
        </p:nvSpPr>
        <p:spPr bwMode="auto">
          <a:xfrm>
            <a:off x="1403350" y="3212356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483204"/>
              </p:ext>
            </p:extLst>
          </p:nvPr>
        </p:nvGraphicFramePr>
        <p:xfrm>
          <a:off x="5795963" y="4868118"/>
          <a:ext cx="119856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91" name="Equation" r:id="rId4" imgW="609480" imgH="393480" progId="Equation.3">
                  <p:embed/>
                </p:oleObj>
              </mc:Choice>
              <mc:Fallback>
                <p:oleObj name="Equation" r:id="rId4" imgW="609480" imgH="393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868118"/>
                        <a:ext cx="1198562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160426"/>
              </p:ext>
            </p:extLst>
          </p:nvPr>
        </p:nvGraphicFramePr>
        <p:xfrm>
          <a:off x="2282825" y="5107831"/>
          <a:ext cx="7969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92" name="Equation" r:id="rId6" imgW="406080" imgH="215640" progId="Equation.3">
                  <p:embed/>
                </p:oleObj>
              </mc:Choice>
              <mc:Fallback>
                <p:oleObj name="Equation" r:id="rId6" imgW="406080" imgH="2156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5107831"/>
                        <a:ext cx="796925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3995738" y="6381006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4859338" y="6381006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>
            <a:off x="3995738" y="6596906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193063"/>
              </p:ext>
            </p:extLst>
          </p:nvPr>
        </p:nvGraphicFramePr>
        <p:xfrm>
          <a:off x="4260850" y="6368306"/>
          <a:ext cx="37306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93" name="Equation" r:id="rId8" imgW="190440" imgH="177480" progId="Equation.3">
                  <p:embed/>
                </p:oleObj>
              </mc:Choice>
              <mc:Fallback>
                <p:oleObj name="Equation" r:id="rId8" imgW="190440" imgH="1774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6368306"/>
                        <a:ext cx="373063" cy="350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7" name="Freeform 17"/>
          <p:cNvSpPr>
            <a:spLocks/>
          </p:cNvSpPr>
          <p:nvPr/>
        </p:nvSpPr>
        <p:spPr bwMode="auto">
          <a:xfrm>
            <a:off x="2700338" y="3715593"/>
            <a:ext cx="1727200" cy="504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" y="0"/>
              </a:cxn>
              <a:cxn ang="0">
                <a:pos x="771" y="272"/>
              </a:cxn>
            </a:cxnLst>
            <a:rect l="0" t="0" r="r" b="b"/>
            <a:pathLst>
              <a:path w="771" h="272">
                <a:moveTo>
                  <a:pt x="0" y="0"/>
                </a:moveTo>
                <a:lnTo>
                  <a:pt x="499" y="0"/>
                </a:lnTo>
                <a:lnTo>
                  <a:pt x="771" y="2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019393"/>
              </p:ext>
            </p:extLst>
          </p:nvPr>
        </p:nvGraphicFramePr>
        <p:xfrm>
          <a:off x="2411413" y="2805956"/>
          <a:ext cx="114617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94" name="Equation" r:id="rId10" imgW="583920" imgH="393480" progId="Equation.3">
                  <p:embed/>
                </p:oleObj>
              </mc:Choice>
              <mc:Fallback>
                <p:oleObj name="Equation" r:id="rId10" imgW="583920" imgH="39348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805956"/>
                        <a:ext cx="1146175" cy="776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510202"/>
              </p:ext>
            </p:extLst>
          </p:nvPr>
        </p:nvGraphicFramePr>
        <p:xfrm>
          <a:off x="2617788" y="3788618"/>
          <a:ext cx="7731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95" name="Equation" r:id="rId12" imgW="393480" imgH="215640" progId="Equation.3">
                  <p:embed/>
                </p:oleObj>
              </mc:Choice>
              <mc:Fallback>
                <p:oleObj name="Equation" r:id="rId12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88" y="3788618"/>
                        <a:ext cx="773112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0" name="Freeform 20"/>
          <p:cNvSpPr>
            <a:spLocks/>
          </p:cNvSpPr>
          <p:nvPr/>
        </p:nvSpPr>
        <p:spPr bwMode="auto">
          <a:xfrm>
            <a:off x="2916238" y="4148981"/>
            <a:ext cx="1584325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0" y="0"/>
              </a:cxn>
              <a:cxn ang="0">
                <a:pos x="998" y="226"/>
              </a:cxn>
            </a:cxnLst>
            <a:rect l="0" t="0" r="r" b="b"/>
            <a:pathLst>
              <a:path w="998" h="226">
                <a:moveTo>
                  <a:pt x="0" y="0"/>
                </a:moveTo>
                <a:lnTo>
                  <a:pt x="680" y="0"/>
                </a:lnTo>
                <a:lnTo>
                  <a:pt x="998" y="22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1" name="Freeform 21"/>
          <p:cNvSpPr>
            <a:spLocks/>
          </p:cNvSpPr>
          <p:nvPr/>
        </p:nvSpPr>
        <p:spPr bwMode="auto">
          <a:xfrm>
            <a:off x="4643438" y="2275731"/>
            <a:ext cx="1800225" cy="201612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0701"/>
              </p:ext>
            </p:extLst>
          </p:nvPr>
        </p:nvGraphicFramePr>
        <p:xfrm>
          <a:off x="1547813" y="5299918"/>
          <a:ext cx="2492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96" name="Equation" r:id="rId14" imgW="126720" imgH="177480" progId="Equation.3">
                  <p:embed/>
                </p:oleObj>
              </mc:Choice>
              <mc:Fallback>
                <p:oleObj name="Equation" r:id="rId14" imgW="12672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299918"/>
                        <a:ext cx="249237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539209"/>
              </p:ext>
            </p:extLst>
          </p:nvPr>
        </p:nvGraphicFramePr>
        <p:xfrm>
          <a:off x="5518150" y="1782018"/>
          <a:ext cx="3730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97" name="Equation" r:id="rId16" imgW="190440" imgH="241200" progId="Equation.3">
                  <p:embed/>
                </p:oleObj>
              </mc:Choice>
              <mc:Fallback>
                <p:oleObj name="Equation" r:id="rId16" imgW="190440" imgH="2412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1782018"/>
                        <a:ext cx="37306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4" name="AutoShape 24"/>
          <p:cNvSpPr>
            <a:spLocks noChangeArrowheads="1"/>
          </p:cNvSpPr>
          <p:nvPr/>
        </p:nvSpPr>
        <p:spPr bwMode="auto">
          <a:xfrm rot="5400000">
            <a:off x="4103687" y="2385269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194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784682"/>
              </p:ext>
            </p:extLst>
          </p:nvPr>
        </p:nvGraphicFramePr>
        <p:xfrm>
          <a:off x="4006850" y="1483568"/>
          <a:ext cx="7731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98" name="Equation" r:id="rId18" imgW="393480" imgH="215640" progId="Equation.3">
                  <p:embed/>
                </p:oleObj>
              </mc:Choice>
              <mc:Fallback>
                <p:oleObj name="Equation" r:id="rId18" imgW="393480" imgH="215640" progId="Equation.3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1483568"/>
                        <a:ext cx="7731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01163"/>
              </p:ext>
            </p:extLst>
          </p:nvPr>
        </p:nvGraphicFramePr>
        <p:xfrm>
          <a:off x="539751" y="1628303"/>
          <a:ext cx="26638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99" name="Equation" r:id="rId20" imgW="1104840" imgH="419040" progId="Equation.3">
                  <p:embed/>
                </p:oleObj>
              </mc:Choice>
              <mc:Fallback>
                <p:oleObj name="Equation" r:id="rId20" imgW="1104840" imgH="419040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1" y="1628303"/>
                        <a:ext cx="2663825" cy="10128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0306578-C080-524D-90B9-1057D7F5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1614"/>
            <a:ext cx="9143999" cy="655267"/>
          </a:xfrm>
        </p:spPr>
        <p:txBody>
          <a:bodyPr/>
          <a:lstStyle/>
          <a:p>
            <a:r>
              <a:rPr lang="en-US" sz="3200" dirty="0"/>
              <a:t>Derivation of basic partial differential equation</a:t>
            </a:r>
            <a:br>
              <a:rPr lang="en-US" sz="3200" dirty="0"/>
            </a:br>
            <a:r>
              <a:rPr lang="en-US" sz="3200" dirty="0"/>
              <a:t>(which is a water budget on infinitesimal scale)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0D693-E83D-F845-94FE-05904BE2A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4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DE01B-E945-774F-9BC1-A5F94981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 function of 1/</a:t>
            </a:r>
            <a:r>
              <a:rPr lang="en-US" sz="3200" i="1" dirty="0"/>
              <a:t>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3B8F0-EDC0-BE4A-BFD5-5B56302D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026" y="3573016"/>
            <a:ext cx="3124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9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9177-3853-6043-8422-487CF4473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161184"/>
          </a:xfrm>
        </p:spPr>
        <p:txBody>
          <a:bodyPr/>
          <a:lstStyle/>
          <a:p>
            <a:r>
              <a:rPr lang="en-NL" sz="3200" dirty="0"/>
              <a:t>Aquifer intruded at x=0 by sudden change. As a funtion of time for various x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2C49161-2B45-1543-AB16-5E457C6DF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59" y="1253928"/>
            <a:ext cx="8330508" cy="55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48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7244055-6887-914E-9D22-22A52E926DC9}"/>
              </a:ext>
            </a:extLst>
          </p:cNvPr>
          <p:cNvGrpSpPr/>
          <p:nvPr/>
        </p:nvGrpSpPr>
        <p:grpSpPr>
          <a:xfrm>
            <a:off x="0" y="2060848"/>
            <a:ext cx="9629643" cy="4405592"/>
            <a:chOff x="0" y="1183648"/>
            <a:chExt cx="9629643" cy="440559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862E07-7F64-3E4F-96A7-D18701D88D99}"/>
                </a:ext>
              </a:extLst>
            </p:cNvPr>
            <p:cNvSpPr/>
            <p:nvPr/>
          </p:nvSpPr>
          <p:spPr>
            <a:xfrm>
              <a:off x="0" y="2852935"/>
              <a:ext cx="2340429" cy="19325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2414CF-B697-374F-9840-1809D1E0B6C9}"/>
                </a:ext>
              </a:extLst>
            </p:cNvPr>
            <p:cNvSpPr/>
            <p:nvPr/>
          </p:nvSpPr>
          <p:spPr>
            <a:xfrm>
              <a:off x="0" y="4797152"/>
              <a:ext cx="9144000" cy="792088"/>
            </a:xfrm>
            <a:prstGeom prst="rect">
              <a:avLst/>
            </a:prstGeom>
            <a:pattFill prst="dkUpDiag">
              <a:fgClr>
                <a:schemeClr val="accent5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9A6EB19-9646-5243-AFB4-817050A45F8E}"/>
                </a:ext>
              </a:extLst>
            </p:cNvPr>
            <p:cNvSpPr/>
            <p:nvPr/>
          </p:nvSpPr>
          <p:spPr>
            <a:xfrm>
              <a:off x="2340429" y="1183648"/>
              <a:ext cx="6814457" cy="3616952"/>
            </a:xfrm>
            <a:custGeom>
              <a:avLst/>
              <a:gdLst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595181 h 3616952"/>
                <a:gd name="connsiteX1" fmla="*/ 43542 w 6814457"/>
                <a:gd name="connsiteY1" fmla="*/ 3616952 h 3616952"/>
                <a:gd name="connsiteX2" fmla="*/ 0 w 6814457"/>
                <a:gd name="connsiteY2" fmla="*/ 525409 h 3616952"/>
                <a:gd name="connsiteX3" fmla="*/ 195942 w 6814457"/>
                <a:gd name="connsiteY3" fmla="*/ 187952 h 3616952"/>
                <a:gd name="connsiteX4" fmla="*/ 870857 w 6814457"/>
                <a:gd name="connsiteY4" fmla="*/ 89981 h 3616952"/>
                <a:gd name="connsiteX5" fmla="*/ 1665514 w 6814457"/>
                <a:gd name="connsiteY5" fmla="*/ 198838 h 3616952"/>
                <a:gd name="connsiteX6" fmla="*/ 2645228 w 6814457"/>
                <a:gd name="connsiteY6" fmla="*/ 133523 h 3616952"/>
                <a:gd name="connsiteX7" fmla="*/ 3733800 w 6814457"/>
                <a:gd name="connsiteY7" fmla="*/ 242381 h 3616952"/>
                <a:gd name="connsiteX8" fmla="*/ 4561114 w 6814457"/>
                <a:gd name="connsiteY8" fmla="*/ 100866 h 3616952"/>
                <a:gd name="connsiteX9" fmla="*/ 5693228 w 6814457"/>
                <a:gd name="connsiteY9" fmla="*/ 275038 h 3616952"/>
                <a:gd name="connsiteX10" fmla="*/ 6803571 w 6814457"/>
                <a:gd name="connsiteY10" fmla="*/ 2895 h 3616952"/>
                <a:gd name="connsiteX11" fmla="*/ 6814457 w 6814457"/>
                <a:gd name="connsiteY11" fmla="*/ 3595181 h 36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14457" h="3616952">
                  <a:moveTo>
                    <a:pt x="6814457" y="3595181"/>
                  </a:moveTo>
                  <a:lnTo>
                    <a:pt x="43542" y="3616952"/>
                  </a:lnTo>
                  <a:lnTo>
                    <a:pt x="0" y="525409"/>
                  </a:lnTo>
                  <a:cubicBezTo>
                    <a:pt x="36830" y="308239"/>
                    <a:pt x="50799" y="260523"/>
                    <a:pt x="195942" y="187952"/>
                  </a:cubicBezTo>
                  <a:cubicBezTo>
                    <a:pt x="341085" y="115381"/>
                    <a:pt x="625928" y="88167"/>
                    <a:pt x="870857" y="89981"/>
                  </a:cubicBezTo>
                  <a:cubicBezTo>
                    <a:pt x="1115786" y="91795"/>
                    <a:pt x="1369786" y="191581"/>
                    <a:pt x="1665514" y="198838"/>
                  </a:cubicBezTo>
                  <a:cubicBezTo>
                    <a:pt x="1961242" y="206095"/>
                    <a:pt x="2300514" y="126266"/>
                    <a:pt x="2645228" y="133523"/>
                  </a:cubicBezTo>
                  <a:cubicBezTo>
                    <a:pt x="2989942" y="140780"/>
                    <a:pt x="3414486" y="247824"/>
                    <a:pt x="3733800" y="242381"/>
                  </a:cubicBezTo>
                  <a:cubicBezTo>
                    <a:pt x="4053114" y="236938"/>
                    <a:pt x="4183743" y="42809"/>
                    <a:pt x="4561114" y="100866"/>
                  </a:cubicBezTo>
                  <a:lnTo>
                    <a:pt x="5693228" y="275038"/>
                  </a:lnTo>
                  <a:cubicBezTo>
                    <a:pt x="6070599" y="333095"/>
                    <a:pt x="6422390" y="-36112"/>
                    <a:pt x="6803571" y="2895"/>
                  </a:cubicBezTo>
                  <a:cubicBezTo>
                    <a:pt x="6807200" y="1200324"/>
                    <a:pt x="6810828" y="2397752"/>
                    <a:pt x="6814457" y="3595181"/>
                  </a:cubicBezTo>
                  <a:close/>
                </a:path>
              </a:pathLst>
            </a:custGeom>
            <a:pattFill prst="lgConfetti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BB310C55-D309-514B-B333-B8A5CC6F4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547664" y="1812818"/>
              <a:ext cx="8081979" cy="114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2CBA13-F8D8-044C-8AED-EFAF124B9428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2060848"/>
              <a:ext cx="8820472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704233-A34B-5741-8E37-44500A8BE176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2852936"/>
              <a:ext cx="1368829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7C8929-6601-4343-9CB3-70BAED107FAD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060848"/>
              <a:ext cx="0" cy="2736304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F79E1E-C0B6-144E-B165-E90AE56DF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3648" y="2060848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95746A-F080-324D-AB3D-CEDE0DB3F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32" y="2336242"/>
              <a:ext cx="419100" cy="2413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AAE197-6F3B-5747-B1B9-1445736CB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444" y="3200400"/>
              <a:ext cx="165100" cy="22860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948DCE-9AD0-654C-B7CF-E13F22236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888" y="2069444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9201D2-409D-5442-88AF-A3F0C501CD63}"/>
                </a:ext>
              </a:extLst>
            </p:cNvPr>
            <p:cNvSpPr txBox="1"/>
            <p:nvPr/>
          </p:nvSpPr>
          <p:spPr>
            <a:xfrm>
              <a:off x="3867627" y="2328288"/>
              <a:ext cx="5363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 </a:t>
              </a:r>
              <a:r>
                <a:rPr lang="en-US" i="1" dirty="0"/>
                <a:t>h(x, t)</a:t>
              </a:r>
              <a:r>
                <a:rPr lang="en-US" dirty="0"/>
                <a:t> declines with time (= drawdown)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6ED578-3393-F349-9BF2-7F6F1FEE9CD8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40" y="2852936"/>
              <a:ext cx="2615817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7851B2-38EC-9A47-962B-F57CFDF212C9}"/>
                </a:ext>
              </a:extLst>
            </p:cNvPr>
            <p:cNvSpPr txBox="1"/>
            <p:nvPr/>
          </p:nvSpPr>
          <p:spPr>
            <a:xfrm>
              <a:off x="5319454" y="1613717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Drawdown progression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F32E15C-02B3-6541-90F8-E4ADF8D4E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8756" y="1983049"/>
              <a:ext cx="316835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2A6853-1DF6-B546-83E4-FE291BF3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8926" y="3271788"/>
              <a:ext cx="304800" cy="3175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C6E2AF-4FDC-7F4A-AD7A-EE6AC6CE4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0429" y="4509120"/>
              <a:ext cx="128496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250834D-3FB2-D140-84E0-E6B1D4A3B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8564" y="4304161"/>
              <a:ext cx="165100" cy="139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0ED72B9-81B4-984C-9717-B66161553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4150" y="3314700"/>
              <a:ext cx="1155700" cy="22860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25CD8FD-E68F-1D4A-BA50-D280A8B8CC29}"/>
              </a:ext>
            </a:extLst>
          </p:cNvPr>
          <p:cNvSpPr txBox="1"/>
          <p:nvPr/>
        </p:nvSpPr>
        <p:spPr>
          <a:xfrm>
            <a:off x="1389773" y="25878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h(x,0)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C51CB9-2E83-1A4C-9D8F-83922C6A2885}"/>
              </a:ext>
            </a:extLst>
          </p:cNvPr>
          <p:cNvSpPr txBox="1"/>
          <p:nvPr/>
        </p:nvSpPr>
        <p:spPr>
          <a:xfrm>
            <a:off x="5817026" y="348941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h(x,∞)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FB0F91-9930-C24A-9F59-27DB60BFA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  <p:sp>
        <p:nvSpPr>
          <p:cNvPr id="48" name="Title 47">
            <a:extLst>
              <a:ext uri="{FF2B5EF4-FFF2-40B4-BE49-F238E27FC236}">
                <a16:creationId xmlns:a16="http://schemas.microsoft.com/office/drawing/2014/main" id="{00EE232D-7102-664B-B155-AE8A9CB1F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09229"/>
          </a:xfrm>
        </p:spPr>
        <p:txBody>
          <a:bodyPr/>
          <a:lstStyle/>
          <a:p>
            <a:r>
              <a:rPr lang="en-US" sz="2800" dirty="0"/>
              <a:t>Head change due to sudden head change at </a:t>
            </a:r>
            <a:r>
              <a:rPr lang="en-US" sz="2800" i="1" dirty="0"/>
              <a:t>x=0</a:t>
            </a:r>
          </a:p>
        </p:txBody>
      </p:sp>
    </p:spTree>
    <p:extLst>
      <p:ext uri="{BB962C8B-B14F-4D97-AF65-F5344CB8AC3E}">
        <p14:creationId xmlns:p14="http://schemas.microsoft.com/office/powerpoint/2010/main" val="1766682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209A3997-C0F5-CE49-BCAC-F8CAF04F2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52" y="2286001"/>
            <a:ext cx="9144000" cy="457200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371E28A6-3E94-9441-92CC-1E5771CB8247}"/>
              </a:ext>
            </a:extLst>
          </p:cNvPr>
          <p:cNvSpPr txBox="1">
            <a:spLocks/>
          </p:cNvSpPr>
          <p:nvPr/>
        </p:nvSpPr>
        <p:spPr>
          <a:xfrm>
            <a:off x="550862" y="404664"/>
            <a:ext cx="8042276" cy="87315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Confined aquifer of half-infinite extent with sudden head change </a:t>
            </a:r>
            <a:r>
              <a:rPr lang="en-US" sz="2800" i="1" dirty="0"/>
              <a:t>A</a:t>
            </a:r>
            <a:r>
              <a:rPr lang="en-US" sz="2800" dirty="0"/>
              <a:t> [m] at </a:t>
            </a:r>
            <a:r>
              <a:rPr lang="en-US" sz="2800" i="1" dirty="0"/>
              <a:t>x=0</a:t>
            </a:r>
            <a:r>
              <a:rPr lang="en-US" sz="2800" dirty="0"/>
              <a:t> and </a:t>
            </a:r>
            <a:r>
              <a:rPr lang="en-US" sz="2800" i="1" dirty="0"/>
              <a:t>t=0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2F1BD7-6F8E-4E46-A3FA-E436AF4F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413609"/>
            <a:ext cx="4559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58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BB239A09-5789-B544-ACEC-CE7AC70E3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6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65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8807-947E-2240-A9C9-C8EB96FC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Discharge at different time due to sudden head change at </a:t>
            </a:r>
            <a:r>
              <a:rPr lang="en-US" sz="3200" i="1" dirty="0"/>
              <a:t>x=0</a:t>
            </a:r>
          </a:p>
        </p:txBody>
      </p:sp>
      <p:pic>
        <p:nvPicPr>
          <p:cNvPr id="358402" name="Picture 2">
            <a:extLst>
              <a:ext uri="{FF2B5EF4-FFF2-40B4-BE49-F238E27FC236}">
                <a16:creationId xmlns:a16="http://schemas.microsoft.com/office/drawing/2014/main" id="{CAFB4915-C479-1344-8E22-414E71AD8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619624"/>
            <a:ext cx="83693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D75433-37FF-D941-A8DC-C1CD0477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470452"/>
            <a:ext cx="7391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75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C132-33E1-9147-99FB-869857C8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45160"/>
          </a:xfrm>
        </p:spPr>
        <p:txBody>
          <a:bodyPr/>
          <a:lstStyle/>
          <a:p>
            <a:r>
              <a:rPr lang="en-NL" sz="2800" dirty="0"/>
              <a:t>Section 5.4.5 Superposition in time</a:t>
            </a:r>
          </a:p>
        </p:txBody>
      </p:sp>
    </p:spTree>
    <p:extLst>
      <p:ext uri="{BB962C8B-B14F-4D97-AF65-F5344CB8AC3E}">
        <p14:creationId xmlns:p14="http://schemas.microsoft.com/office/powerpoint/2010/main" val="1805349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60CA-791E-584D-8480-DF5E7E16E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Varying river water level at </a:t>
            </a:r>
            <a:r>
              <a:rPr lang="en-US" sz="3200" i="1" dirty="0"/>
              <a:t>x=0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</a:t>
            </a:r>
            <a:br>
              <a:rPr lang="en-US" sz="3200" dirty="0">
                <a:sym typeface="Wingdings" pitchFamily="2" charset="2"/>
              </a:rPr>
            </a:br>
            <a:r>
              <a:rPr lang="en-US" sz="3200" dirty="0">
                <a:sym typeface="Wingdings" pitchFamily="2" charset="2"/>
              </a:rPr>
              <a:t>do </a:t>
            </a:r>
            <a:r>
              <a:rPr lang="en-US" sz="3200" dirty="0"/>
              <a:t>superposition in time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DEAE4B76-6D95-FC41-832D-CCF1115AA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0" y="1628800"/>
            <a:ext cx="9151100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91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4A7F3-0DEF-BA47-8883-73E7D5F9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 dirty="0"/>
              <a:t>Discharge at the river will give a peak each time the head changes</a:t>
            </a:r>
          </a:p>
        </p:txBody>
      </p:sp>
      <p:pic>
        <p:nvPicPr>
          <p:cNvPr id="354306" name="Picture 2">
            <a:extLst>
              <a:ext uri="{FF2B5EF4-FFF2-40B4-BE49-F238E27FC236}">
                <a16:creationId xmlns:a16="http://schemas.microsoft.com/office/drawing/2014/main" id="{C398F0A0-74FE-B64A-B76F-B94BACE3D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6832"/>
            <a:ext cx="9144000" cy="54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801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D706-FFC3-D94A-93B4-2DF552F7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73152"/>
          </a:xfrm>
        </p:spPr>
        <p:txBody>
          <a:bodyPr/>
          <a:lstStyle/>
          <a:p>
            <a:r>
              <a:rPr lang="en-NL" sz="3200" dirty="0"/>
              <a:t>Section 5.5. Aquifers of limited extent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8A81D-6B95-5245-89AC-5A3BB52F7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Still 1D, but the aquifer has limited width.</a:t>
            </a:r>
          </a:p>
          <a:p>
            <a:r>
              <a:rPr lang="en-NL" dirty="0"/>
              <a:t>The river leven my change suddenly on either or both sides.</a:t>
            </a:r>
          </a:p>
          <a:p>
            <a:r>
              <a:rPr lang="en-NL" dirty="0"/>
              <a:t>This requires superposition in space</a:t>
            </a:r>
          </a:p>
        </p:txBody>
      </p:sp>
    </p:spTree>
    <p:extLst>
      <p:ext uri="{BB962C8B-B14F-4D97-AF65-F5344CB8AC3E}">
        <p14:creationId xmlns:p14="http://schemas.microsoft.com/office/powerpoint/2010/main" val="783290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8890E-61C7-4147-BD01-CDE97848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NL" sz="3200" dirty="0"/>
              <a:t>With  constant aquifer thickness </a:t>
            </a:r>
            <a:r>
              <a:rPr lang="en-NL" sz="3200" i="1" dirty="0"/>
              <a:t>D</a:t>
            </a:r>
            <a:r>
              <a:rPr lang="en-NL" sz="3200" dirty="0"/>
              <a:t> and zero recharge (</a:t>
            </a:r>
            <a:r>
              <a:rPr lang="en-NL" sz="3200" i="1" dirty="0"/>
              <a:t>n=0</a:t>
            </a:r>
            <a:r>
              <a:rPr lang="en-NL" sz="32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58A4D-64CD-324C-9076-C091498A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895963"/>
            <a:ext cx="2088232" cy="722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155F0E-6488-0E45-97CC-8D03F9A65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4097620"/>
            <a:ext cx="34544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36E3ED-3B42-574F-A62C-5F341B5DB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16" y="5661248"/>
            <a:ext cx="4165600" cy="77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5F9DA0-DC83-3A42-88F6-F304000C0E4B}"/>
              </a:ext>
            </a:extLst>
          </p:cNvPr>
          <p:cNvSpPr txBox="1"/>
          <p:nvPr/>
        </p:nvSpPr>
        <p:spPr>
          <a:xfrm>
            <a:off x="359950" y="2722069"/>
            <a:ext cx="8420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Let the meaning of this equation sink in.</a:t>
            </a:r>
          </a:p>
          <a:p>
            <a:pPr algn="ctr"/>
            <a:endParaRPr lang="en-NL" dirty="0"/>
          </a:p>
          <a:p>
            <a:pPr algn="ctr"/>
            <a:r>
              <a:rPr lang="en-NL" dirty="0"/>
              <a:t>It becomes obvious when you consider a small aquifer slice of width 𝛥</a:t>
            </a:r>
            <a:r>
              <a:rPr lang="en-NL" i="1" dirty="0"/>
              <a:t>x.</a:t>
            </a:r>
          </a:p>
          <a:p>
            <a:pPr algn="ctr"/>
            <a:r>
              <a:rPr lang="en-GB" dirty="0"/>
              <a:t>I</a:t>
            </a:r>
            <a:r>
              <a:rPr lang="en-NL" dirty="0"/>
              <a:t>ntegrate over the distance </a:t>
            </a:r>
            <a:r>
              <a:rPr lang="en-NL" i="1" dirty="0"/>
              <a:t>x </a:t>
            </a:r>
            <a:r>
              <a:rPr lang="en-NL" dirty="0"/>
              <a:t>to</a:t>
            </a:r>
            <a:r>
              <a:rPr lang="en-NL" i="1" dirty="0"/>
              <a:t> x + </a:t>
            </a:r>
            <a:r>
              <a:rPr lang="en-NL" dirty="0"/>
              <a:t>𝛥</a:t>
            </a:r>
            <a:r>
              <a:rPr lang="en-NL" i="1" dirty="0"/>
              <a:t>x: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8814E7-A696-B547-BD4D-1A7D8CE58C24}"/>
              </a:ext>
            </a:extLst>
          </p:cNvPr>
          <p:cNvSpPr txBox="1"/>
          <p:nvPr/>
        </p:nvSpPr>
        <p:spPr>
          <a:xfrm>
            <a:off x="251520" y="5147900"/>
            <a:ext cx="842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Showing the net inflow on the left equaling the storage on the right</a:t>
            </a:r>
          </a:p>
        </p:txBody>
      </p:sp>
    </p:spTree>
    <p:extLst>
      <p:ext uri="{BB962C8B-B14F-4D97-AF65-F5344CB8AC3E}">
        <p14:creationId xmlns:p14="http://schemas.microsoft.com/office/powerpoint/2010/main" val="4066045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1180-1945-EC49-BE9F-CEA9D89C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Aquifer is bounded between two fixed-head boundaries, what to do?</a:t>
            </a:r>
          </a:p>
        </p:txBody>
      </p:sp>
      <p:pic>
        <p:nvPicPr>
          <p:cNvPr id="3" name="Picture 4" descr="Huisman2_28">
            <a:extLst>
              <a:ext uri="{FF2B5EF4-FFF2-40B4-BE49-F238E27FC236}">
                <a16:creationId xmlns:a16="http://schemas.microsoft.com/office/drawing/2014/main" id="{6EE2864E-D83B-C941-B96A-173CB699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205038"/>
            <a:ext cx="8424863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0181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A9E8DD0-BCD5-F841-9436-04BDEBC6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609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AC1D65-513E-6C41-B5CC-34C5421E75BC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3353939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21FA24D5-A7B4-6741-A89A-3193649D3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554162"/>
            <a:ext cx="9361040" cy="374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Callout 2 3">
            <a:extLst>
              <a:ext uri="{FF2B5EF4-FFF2-40B4-BE49-F238E27FC236}">
                <a16:creationId xmlns:a16="http://schemas.microsoft.com/office/drawing/2014/main" id="{1BD43186-4032-1043-BF75-0D9BC3B53E99}"/>
              </a:ext>
            </a:extLst>
          </p:cNvPr>
          <p:cNvSpPr/>
          <p:nvPr/>
        </p:nvSpPr>
        <p:spPr>
          <a:xfrm>
            <a:off x="7596336" y="2924944"/>
            <a:ext cx="1274440" cy="612648"/>
          </a:xfrm>
          <a:prstGeom prst="borderCallout2">
            <a:avLst>
              <a:gd name="adj1" fmla="val 62012"/>
              <a:gd name="adj2" fmla="val -6253"/>
              <a:gd name="adj3" fmla="val 70664"/>
              <a:gd name="adj4" fmla="val -27065"/>
              <a:gd name="adj5" fmla="val 116826"/>
              <a:gd name="adj6" fmla="val -5810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</a:t>
            </a:r>
            <a:r>
              <a:rPr lang="en-NL" dirty="0">
                <a:solidFill>
                  <a:schemeClr val="tx1"/>
                </a:solidFill>
              </a:rPr>
              <a:t>o longer zero !</a:t>
            </a:r>
          </a:p>
        </p:txBody>
      </p:sp>
      <p:sp>
        <p:nvSpPr>
          <p:cNvPr id="10" name="Line Callout 2 9">
            <a:extLst>
              <a:ext uri="{FF2B5EF4-FFF2-40B4-BE49-F238E27FC236}">
                <a16:creationId xmlns:a16="http://schemas.microsoft.com/office/drawing/2014/main" id="{16FBDFD1-D3A6-D044-98E0-19854EFFFCBB}"/>
              </a:ext>
            </a:extLst>
          </p:cNvPr>
          <p:cNvSpPr/>
          <p:nvPr/>
        </p:nvSpPr>
        <p:spPr>
          <a:xfrm>
            <a:off x="179512" y="995810"/>
            <a:ext cx="2016224" cy="1116704"/>
          </a:xfrm>
          <a:prstGeom prst="borderCallout2">
            <a:avLst>
              <a:gd name="adj1" fmla="val 101174"/>
              <a:gd name="adj2" fmla="val 66047"/>
              <a:gd name="adj3" fmla="val 138307"/>
              <a:gd name="adj4" fmla="val 33404"/>
              <a:gd name="adj5" fmla="val 186843"/>
              <a:gd name="adj6" fmla="val 45744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Sudden water level change by A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98EDCB1-CE55-9940-99BD-29AA59F1AED8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1900765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isman2_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000646"/>
            <a:ext cx="8424862" cy="587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0CFFB5-A44B-1E4D-A280-A7A32802E0B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13369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Aquifer is bounded between two fixed-head boundaries</a:t>
            </a:r>
            <a:r>
              <a:rPr lang="en-US" sz="3200">
                <a:sym typeface="Wingdings" pitchFamily="2" charset="2"/>
              </a:rPr>
              <a:t> superposition in space</a:t>
            </a:r>
            <a:endParaRPr lang="en-US" sz="3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BA94A43-08C0-7A46-B1D2-D867F1758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" y="733467"/>
            <a:ext cx="9144000" cy="609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4CFAEA-A313-5A41-B8BC-BD747FEDD9D7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2258756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Callout 2 2">
            <a:extLst>
              <a:ext uri="{FF2B5EF4-FFF2-40B4-BE49-F238E27FC236}">
                <a16:creationId xmlns:a16="http://schemas.microsoft.com/office/drawing/2014/main" id="{F71048C8-BE0F-6149-9E0E-7FC28D703941}"/>
              </a:ext>
            </a:extLst>
          </p:cNvPr>
          <p:cNvSpPr/>
          <p:nvPr/>
        </p:nvSpPr>
        <p:spPr>
          <a:xfrm>
            <a:off x="7596336" y="2132856"/>
            <a:ext cx="1274440" cy="612648"/>
          </a:xfrm>
          <a:prstGeom prst="borderCallout2">
            <a:avLst>
              <a:gd name="adj1" fmla="val 62012"/>
              <a:gd name="adj2" fmla="val -6253"/>
              <a:gd name="adj3" fmla="val 70664"/>
              <a:gd name="adj4" fmla="val -27065"/>
              <a:gd name="adj5" fmla="val 127642"/>
              <a:gd name="adj6" fmla="val -6018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zero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654D2-49B8-0D48-9E86-FE65DDFC968B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  <p:pic>
        <p:nvPicPr>
          <p:cNvPr id="373766" name="Picture 6">
            <a:extLst>
              <a:ext uri="{FF2B5EF4-FFF2-40B4-BE49-F238E27FC236}">
                <a16:creationId xmlns:a16="http://schemas.microsoft.com/office/drawing/2014/main" id="{B4545532-9D93-6347-A5DE-A8A698800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868" y="658812"/>
            <a:ext cx="9333387" cy="5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30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CBDEC-520A-FD49-8FD9-DA22F0B6312D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two sides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9567D44-107E-2E47-9430-CFCB05E93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53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790" name="Picture 6">
            <a:extLst>
              <a:ext uri="{FF2B5EF4-FFF2-40B4-BE49-F238E27FC236}">
                <a16:creationId xmlns:a16="http://schemas.microsoft.com/office/drawing/2014/main" id="{F061632D-168B-8F4F-B9CE-999952649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658813"/>
            <a:ext cx="9361040" cy="5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0BA5FF1-0B7A-7E4F-8197-69273C718D30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Head changes suddenly on both sides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4776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5567-A255-C84E-B50D-87B6FD6F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Head changes suddenly on both sides</a:t>
            </a:r>
          </a:p>
        </p:txBody>
      </p:sp>
      <p:pic>
        <p:nvPicPr>
          <p:cNvPr id="360450" name="Picture 2">
            <a:extLst>
              <a:ext uri="{FF2B5EF4-FFF2-40B4-BE49-F238E27FC236}">
                <a16:creationId xmlns:a16="http://schemas.microsoft.com/office/drawing/2014/main" id="{63AAB65D-4AEA-B247-8409-840A717DB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67267"/>
            <a:ext cx="700015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0452" name="Picture 4">
            <a:extLst>
              <a:ext uri="{FF2B5EF4-FFF2-40B4-BE49-F238E27FC236}">
                <a16:creationId xmlns:a16="http://schemas.microsoft.com/office/drawing/2014/main" id="{6FA6FC8C-9F06-A247-B4D9-BF5F570D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47" y="3573016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15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A871-4965-3B42-82A7-04740649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9" y="107576"/>
            <a:ext cx="9147172" cy="596619"/>
          </a:xfrm>
        </p:spPr>
        <p:txBody>
          <a:bodyPr/>
          <a:lstStyle/>
          <a:p>
            <a:r>
              <a:rPr lang="en-US" sz="2600" dirty="0"/>
              <a:t>Symmetrical same sudden head change on both sides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04E8483B-3C1C-6A4F-9D5B-C6ED7972D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6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A9C5-38F2-4E44-BA1C-7F42014D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 dirty="0"/>
              <a:t>Analytical solutions to the partial differential equation (PDE)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C168-D9F8-F640-8EEB-3556D779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7091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NL" dirty="0"/>
              <a:t>Must fulfill the PED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Must fulfill the innitial condition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Must fulfill the boundary conditions</a:t>
            </a:r>
          </a:p>
          <a:p>
            <a:endParaRPr lang="en-NL" dirty="0"/>
          </a:p>
          <a:p>
            <a:r>
              <a:rPr lang="en-NL" dirty="0"/>
              <a:t>One set of solutions have the form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Cycle time: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22704-3D0B-364C-B420-605FDCB3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4834848"/>
            <a:ext cx="4700681" cy="388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C88151-7655-5F47-BAE2-EA3D0FF5D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5805264"/>
            <a:ext cx="24511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44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timeline&#10;&#10;Description automatically generated">
            <a:extLst>
              <a:ext uri="{FF2B5EF4-FFF2-40B4-BE49-F238E27FC236}">
                <a16:creationId xmlns:a16="http://schemas.microsoft.com/office/drawing/2014/main" id="{D9C2D4A1-81EF-0C44-96B7-173750C86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EE27EFDB-5BE6-5E46-A95C-6377831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54392"/>
          </a:xfrm>
        </p:spPr>
        <p:txBody>
          <a:bodyPr/>
          <a:lstStyle/>
          <a:p>
            <a:r>
              <a:rPr lang="en-US" sz="3200" dirty="0"/>
              <a:t>Strip drainage after sudden recharge</a:t>
            </a:r>
          </a:p>
        </p:txBody>
      </p:sp>
    </p:spTree>
    <p:extLst>
      <p:ext uri="{BB962C8B-B14F-4D97-AF65-F5344CB8AC3E}">
        <p14:creationId xmlns:p14="http://schemas.microsoft.com/office/powerpoint/2010/main" val="1164566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91177-E95E-174C-AC7D-B50BBDFE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 and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29A9F-069D-8C47-AB82-0D02534EA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5.5.5</a:t>
            </a:r>
          </a:p>
          <a:p>
            <a:r>
              <a:rPr lang="en-NL" dirty="0"/>
              <a:t>See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3956133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936B-1755-694A-B10D-49969AFF0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73152"/>
          </a:xfrm>
        </p:spPr>
        <p:txBody>
          <a:bodyPr/>
          <a:lstStyle/>
          <a:p>
            <a:r>
              <a:rPr lang="en-NL" sz="3200" dirty="0"/>
              <a:t>Section 5.6: Groundwater basins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C9A01-8528-2D47-8ECC-CE5FDA532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The strip of given width is a model of a groundwater basin.</a:t>
            </a:r>
          </a:p>
          <a:p>
            <a:r>
              <a:rPr lang="en-NL" dirty="0"/>
              <a:t>Drainage characteristic, characteristic time, drainage half time</a:t>
            </a:r>
          </a:p>
          <a:p>
            <a:r>
              <a:rPr lang="en-NL" dirty="0"/>
              <a:t>Comparison of basins with different properties.</a:t>
            </a:r>
          </a:p>
        </p:txBody>
      </p:sp>
    </p:spTree>
    <p:extLst>
      <p:ext uri="{BB962C8B-B14F-4D97-AF65-F5344CB8AC3E}">
        <p14:creationId xmlns:p14="http://schemas.microsoft.com/office/powerpoint/2010/main" val="2472095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83BF-C872-8047-AF7D-46E919CD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7983165" cy="585120"/>
          </a:xfrm>
        </p:spPr>
        <p:txBody>
          <a:bodyPr/>
          <a:lstStyle/>
          <a:p>
            <a:r>
              <a:rPr lang="en-US" sz="3200" dirty="0"/>
              <a:t>Basin drainage (two methods)</a:t>
            </a:r>
          </a:p>
        </p:txBody>
      </p:sp>
      <p:pic>
        <p:nvPicPr>
          <p:cNvPr id="361474" name="Picture 2">
            <a:extLst>
              <a:ext uri="{FF2B5EF4-FFF2-40B4-BE49-F238E27FC236}">
                <a16:creationId xmlns:a16="http://schemas.microsoft.com/office/drawing/2014/main" id="{2EF29471-3CF7-0A45-8616-FE2F09DB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60" y="692696"/>
            <a:ext cx="698966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76" name="Picture 4">
            <a:extLst>
              <a:ext uri="{FF2B5EF4-FFF2-40B4-BE49-F238E27FC236}">
                <a16:creationId xmlns:a16="http://schemas.microsoft.com/office/drawing/2014/main" id="{553EE0F2-BF80-6E4E-AF8B-E30F3400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50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118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E200-C0D8-8A4E-9DC2-B28177BD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Individual terms of power series solution</a:t>
            </a:r>
          </a:p>
        </p:txBody>
      </p:sp>
      <p:pic>
        <p:nvPicPr>
          <p:cNvPr id="362498" name="Picture 2">
            <a:extLst>
              <a:ext uri="{FF2B5EF4-FFF2-40B4-BE49-F238E27FC236}">
                <a16:creationId xmlns:a16="http://schemas.microsoft.com/office/drawing/2014/main" id="{2D8A3ADE-5705-1847-B817-F403E99DA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66" y="692696"/>
            <a:ext cx="711762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2500" name="Picture 4">
            <a:extLst>
              <a:ext uri="{FF2B5EF4-FFF2-40B4-BE49-F238E27FC236}">
                <a16:creationId xmlns:a16="http://schemas.microsoft.com/office/drawing/2014/main" id="{80244338-E103-0F48-B70C-D7919D0D8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28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46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How fast or slow is the groundwater system ??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3841750" y="1557338"/>
          <a:ext cx="14605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97" name="Equation" r:id="rId4" imgW="545760" imgH="419040" progId="Equation.3">
                  <p:embed/>
                </p:oleObj>
              </mc:Choice>
              <mc:Fallback>
                <p:oleObj name="Equation" r:id="rId4" imgW="545760" imgH="419040" progId="Equation.3">
                  <p:embed/>
                  <p:pic>
                    <p:nvPicPr>
                      <p:cNvPr id="757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0" y="1557338"/>
                        <a:ext cx="146050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34925" y="3789363"/>
          <a:ext cx="907415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98" name="Worksheet" r:id="rId6" imgW="3562231" imgH="1409708" progId="Excel.Sheet.8">
                  <p:embed/>
                </p:oleObj>
              </mc:Choice>
              <mc:Fallback>
                <p:oleObj name="Worksheet" r:id="rId6" imgW="3562231" imgH="1409708" progId="Excel.Sheet.8">
                  <p:embed/>
                  <p:pic>
                    <p:nvPicPr>
                      <p:cNvPr id="757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789363"/>
                        <a:ext cx="9074150" cy="3095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7375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E0AE-972B-5A47-9309-56EA6D95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 and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939FC-8D67-B449-983B-CEE9A1AB1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5.6.3</a:t>
            </a:r>
          </a:p>
          <a:p>
            <a:r>
              <a:rPr lang="en-NL"/>
              <a:t>See old exams bundle.</a:t>
            </a:r>
          </a:p>
        </p:txBody>
      </p:sp>
    </p:spTree>
    <p:extLst>
      <p:ext uri="{BB962C8B-B14F-4D97-AF65-F5344CB8AC3E}">
        <p14:creationId xmlns:p14="http://schemas.microsoft.com/office/powerpoint/2010/main" val="3443925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A9C5-38F2-4E44-BA1C-7F42014D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89176"/>
          </a:xfrm>
        </p:spPr>
        <p:txBody>
          <a:bodyPr/>
          <a:lstStyle/>
          <a:p>
            <a:r>
              <a:rPr lang="en-NL" sz="3200" dirty="0"/>
              <a:t>Proof that the solution is correct</a:t>
            </a:r>
            <a:br>
              <a:rPr lang="en-NL" sz="3200" dirty="0"/>
            </a:br>
            <a:r>
              <a:rPr lang="en-NL" sz="3200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C168-D9F8-F640-8EEB-3556D779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268760"/>
            <a:ext cx="8042276" cy="5328592"/>
          </a:xfrm>
        </p:spPr>
        <p:txBody>
          <a:bodyPr>
            <a:normAutofit lnSpcReduction="10000"/>
          </a:bodyPr>
          <a:lstStyle/>
          <a:p>
            <a:r>
              <a:rPr lang="en-NL" dirty="0"/>
              <a:t>Fill it into the PDE</a:t>
            </a:r>
          </a:p>
          <a:p>
            <a:r>
              <a:rPr lang="en-NL" dirty="0"/>
              <a:t>T</a:t>
            </a:r>
            <a:r>
              <a:rPr lang="en-GB" dirty="0"/>
              <a:t>h</a:t>
            </a:r>
            <a:r>
              <a:rPr lang="en-NL" dirty="0"/>
              <a:t>en see that</a:t>
            </a:r>
          </a:p>
          <a:p>
            <a:endParaRPr lang="en-NL" dirty="0"/>
          </a:p>
          <a:p>
            <a:r>
              <a:rPr lang="en-NL" dirty="0"/>
              <a:t>And, therefore, the solution is 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Boundaries</a:t>
            </a:r>
          </a:p>
          <a:p>
            <a:endParaRPr lang="en-NL" dirty="0"/>
          </a:p>
          <a:p>
            <a:r>
              <a:rPr lang="en-NL" dirty="0"/>
              <a:t>Envelopes</a:t>
            </a:r>
          </a:p>
          <a:p>
            <a:pPr marL="0" indent="0">
              <a:buNone/>
            </a:pPr>
            <a:endParaRPr lang="en-NL" dirty="0"/>
          </a:p>
          <a:p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DF8870-068E-884F-B8DD-A2B397107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026" y="3710171"/>
            <a:ext cx="4924989" cy="40400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DA4EFBA-967F-7342-9851-5198ABD99BDC}"/>
              </a:ext>
            </a:extLst>
          </p:cNvPr>
          <p:cNvGrpSpPr/>
          <p:nvPr/>
        </p:nvGrpSpPr>
        <p:grpSpPr>
          <a:xfrm>
            <a:off x="2483768" y="5850659"/>
            <a:ext cx="3103488" cy="591170"/>
            <a:chOff x="2483768" y="5850659"/>
            <a:chExt cx="3103488" cy="59117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D95305E-BDAC-6747-B3FC-1DF4E4E7BFE5}"/>
                </a:ext>
              </a:extLst>
            </p:cNvPr>
            <p:cNvGrpSpPr/>
            <p:nvPr/>
          </p:nvGrpSpPr>
          <p:grpSpPr>
            <a:xfrm>
              <a:off x="3275856" y="5850659"/>
              <a:ext cx="2311400" cy="591170"/>
              <a:chOff x="3275856" y="5850659"/>
              <a:chExt cx="2311400" cy="59117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5CCE4AE-C4F5-9344-8E52-212EE1BF7A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5856" y="5850659"/>
                <a:ext cx="2311400" cy="2667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8A26CD4-A9F6-734F-807F-6A607A2EB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4906" y="6175129"/>
                <a:ext cx="2273300" cy="266700"/>
              </a:xfrm>
              <a:prstGeom prst="rect">
                <a:avLst/>
              </a:prstGeom>
            </p:spPr>
          </p:pic>
        </p:grp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57217D3B-937D-D04B-B453-BC18771EBB22}"/>
                </a:ext>
              </a:extLst>
            </p:cNvPr>
            <p:cNvSpPr/>
            <p:nvPr/>
          </p:nvSpPr>
          <p:spPr>
            <a:xfrm>
              <a:off x="2483768" y="5882639"/>
              <a:ext cx="575621" cy="554360"/>
            </a:xfrm>
            <a:prstGeom prst="leftBrace">
              <a:avLst>
                <a:gd name="adj1" fmla="val 8333"/>
                <a:gd name="adj2" fmla="val 5164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5035B8-4A83-534E-A1C1-80A9A3984670}"/>
              </a:ext>
            </a:extLst>
          </p:cNvPr>
          <p:cNvGrpSpPr/>
          <p:nvPr/>
        </p:nvGrpSpPr>
        <p:grpSpPr>
          <a:xfrm>
            <a:off x="4131384" y="1400231"/>
            <a:ext cx="3064971" cy="1638470"/>
            <a:chOff x="4131384" y="1400231"/>
            <a:chExt cx="3064971" cy="163847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0BA073-6600-914E-BBFB-D985F4E0919D}"/>
                </a:ext>
              </a:extLst>
            </p:cNvPr>
            <p:cNvGrpSpPr/>
            <p:nvPr/>
          </p:nvGrpSpPr>
          <p:grpSpPr>
            <a:xfrm>
              <a:off x="4131384" y="1400231"/>
              <a:ext cx="2091237" cy="1638470"/>
              <a:chOff x="3564331" y="2060848"/>
              <a:chExt cx="2091237" cy="163847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5470A69-D39A-0044-B384-E2EAA7D6E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3968" y="2562003"/>
                <a:ext cx="1371600" cy="6223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56F1309-565D-FB40-B5E0-24B95EE7A1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4663" y="2198492"/>
                <a:ext cx="571500" cy="190500"/>
              </a:xfrm>
              <a:prstGeom prst="rect">
                <a:avLst/>
              </a:prstGeom>
            </p:spPr>
          </p:pic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A794491E-5EC7-3C45-9B4F-50C73F2FA7E0}"/>
                  </a:ext>
                </a:extLst>
              </p:cNvPr>
              <p:cNvSpPr/>
              <p:nvPr/>
            </p:nvSpPr>
            <p:spPr>
              <a:xfrm>
                <a:off x="3564331" y="2060848"/>
                <a:ext cx="575621" cy="1638470"/>
              </a:xfrm>
              <a:prstGeom prst="leftBrace">
                <a:avLst>
                  <a:gd name="adj1" fmla="val 8333"/>
                  <a:gd name="adj2" fmla="val 51649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89463A-0D52-E74A-8716-05349BB83EBC}"/>
                </a:ext>
              </a:extLst>
            </p:cNvPr>
            <p:cNvSpPr txBox="1"/>
            <p:nvPr/>
          </p:nvSpPr>
          <p:spPr>
            <a:xfrm>
              <a:off x="4716189" y="2601847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c</a:t>
              </a:r>
              <a:r>
                <a:rPr lang="en-NL" dirty="0"/>
                <a:t> can be any constant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2AF1AD-1FA9-F246-9597-315BE1B78C3A}"/>
              </a:ext>
            </a:extLst>
          </p:cNvPr>
          <p:cNvGrpSpPr/>
          <p:nvPr/>
        </p:nvGrpSpPr>
        <p:grpSpPr>
          <a:xfrm>
            <a:off x="2750560" y="4420452"/>
            <a:ext cx="3472061" cy="1114008"/>
            <a:chOff x="2484211" y="4469618"/>
            <a:chExt cx="3472061" cy="111400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23415F-1F1C-C345-B2B3-34761BDAAEEE}"/>
                </a:ext>
              </a:extLst>
            </p:cNvPr>
            <p:cNvGrpSpPr/>
            <p:nvPr/>
          </p:nvGrpSpPr>
          <p:grpSpPr>
            <a:xfrm>
              <a:off x="3086072" y="4469618"/>
              <a:ext cx="2870200" cy="1114008"/>
              <a:chOff x="1258888" y="4581128"/>
              <a:chExt cx="2870200" cy="111400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67EF11E-FABB-344B-B098-A331B8A2B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1109" y="4581128"/>
                <a:ext cx="1549400" cy="2667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211BA0C-00D8-C14F-A1FF-0DAA88C59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3744" y="5004782"/>
                <a:ext cx="2095500" cy="2667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74E145F-E034-6445-92C3-E50037765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8888" y="5428436"/>
                <a:ext cx="2870200" cy="266700"/>
              </a:xfrm>
              <a:prstGeom prst="rect">
                <a:avLst/>
              </a:prstGeom>
            </p:spPr>
          </p:pic>
        </p:grp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CC7900F2-1519-F644-B6F8-8A400484281C}"/>
                </a:ext>
              </a:extLst>
            </p:cNvPr>
            <p:cNvSpPr/>
            <p:nvPr/>
          </p:nvSpPr>
          <p:spPr>
            <a:xfrm>
              <a:off x="2484211" y="4469618"/>
              <a:ext cx="575621" cy="1114008"/>
            </a:xfrm>
            <a:prstGeom prst="leftBrace">
              <a:avLst>
                <a:gd name="adj1" fmla="val 8333"/>
                <a:gd name="adj2" fmla="val 5164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18172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BF69993-72D1-1843-81E2-E76542ACB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899FB28F-0EFE-B94C-AB26-26C62C81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47" y="620688"/>
            <a:ext cx="9144000" cy="1336956"/>
          </a:xfrm>
        </p:spPr>
        <p:txBody>
          <a:bodyPr/>
          <a:lstStyle/>
          <a:p>
            <a:r>
              <a:rPr lang="en-US" sz="2800" dirty="0"/>
              <a:t>One-dimensional half infinite confined aquifer bounded by surface water at </a:t>
            </a:r>
            <a:r>
              <a:rPr lang="en-US" sz="2800" i="1" dirty="0"/>
              <a:t>x=0</a:t>
            </a:r>
            <a:r>
              <a:rPr lang="en-US" sz="2800" dirty="0"/>
              <a:t> in which water level fluctuation like a sine.</a:t>
            </a:r>
          </a:p>
        </p:txBody>
      </p:sp>
    </p:spTree>
    <p:extLst>
      <p:ext uri="{BB962C8B-B14F-4D97-AF65-F5344CB8AC3E}">
        <p14:creationId xmlns:p14="http://schemas.microsoft.com/office/powerpoint/2010/main" val="1809808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4FEE-668A-3D4B-B90E-B2DC24DD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BE8A99C-3CD3-FB47-BFCF-4D597BD1E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28"/>
            <a:ext cx="9144000" cy="5225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A4881-5010-B54D-810D-B54A14A5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614426"/>
            <a:ext cx="4924989" cy="4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1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C2A-DA54-7843-ADA2-0D2331B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729136"/>
          </a:xfrm>
        </p:spPr>
        <p:txBody>
          <a:bodyPr/>
          <a:lstStyle/>
          <a:p>
            <a:r>
              <a:rPr lang="en-US" sz="2000" dirty="0"/>
              <a:t>Head in aquifer at different times. Always stays within envelopes</a:t>
            </a:r>
          </a:p>
        </p:txBody>
      </p:sp>
      <p:pic>
        <p:nvPicPr>
          <p:cNvPr id="353282" name="Picture 2">
            <a:extLst>
              <a:ext uri="{FF2B5EF4-FFF2-40B4-BE49-F238E27FC236}">
                <a16:creationId xmlns:a16="http://schemas.microsoft.com/office/drawing/2014/main" id="{A492323F-26AC-B54E-B5F4-72D641E6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835524"/>
            <a:ext cx="8597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1A2F7B-FF24-4646-852E-2C4A7AA1D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196752"/>
            <a:ext cx="4924989" cy="4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5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E9A7-92AF-8842-949B-24F4FBD4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3200" dirty="0"/>
              <a:t>Heads at different x </a:t>
            </a:r>
          </a:p>
        </p:txBody>
      </p:sp>
      <p:pic>
        <p:nvPicPr>
          <p:cNvPr id="354306" name="Picture 2">
            <a:extLst>
              <a:ext uri="{FF2B5EF4-FFF2-40B4-BE49-F238E27FC236}">
                <a16:creationId xmlns:a16="http://schemas.microsoft.com/office/drawing/2014/main" id="{0CEC4D3C-E1A9-EE41-B45B-FF37D419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57051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304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678</Words>
  <Application>Microsoft Macintosh PowerPoint</Application>
  <PresentationFormat>On-screen Show (4:3)</PresentationFormat>
  <Paragraphs>110</Paragraphs>
  <Slides>46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News Gothic MT</vt:lpstr>
      <vt:lpstr>Wingdings 2</vt:lpstr>
      <vt:lpstr>Breeze</vt:lpstr>
      <vt:lpstr>Equation</vt:lpstr>
      <vt:lpstr>Worksheet</vt:lpstr>
      <vt:lpstr>Chapter 5 One-dimensional groundwater flow</vt:lpstr>
      <vt:lpstr>Derivation of basic partial differential equation (which is a water budget on infinitesimal scale)</vt:lpstr>
      <vt:lpstr>With  constant aquifer thickness D and zero recharge (n=0)</vt:lpstr>
      <vt:lpstr>Analytical solutions to the partial differential equation (PDE)</vt:lpstr>
      <vt:lpstr>Proof that the solution is correct How?</vt:lpstr>
      <vt:lpstr>One-dimensional half infinite confined aquifer bounded by surface water at x=0 in which water level fluctuation like a sine.</vt:lpstr>
      <vt:lpstr>PowerPoint Presentation</vt:lpstr>
      <vt:lpstr>Head in aquifer at different times. Always stays within envelopes</vt:lpstr>
      <vt:lpstr>Heads at different x </vt:lpstr>
      <vt:lpstr>Head and discharge in the aquifer</vt:lpstr>
      <vt:lpstr>PowerPoint Presentation</vt:lpstr>
      <vt:lpstr>Superpostion of a number of sine-waves</vt:lpstr>
      <vt:lpstr>Sec. 5.3.2: Temperature fluctuations</vt:lpstr>
      <vt:lpstr>Exercises and questions</vt:lpstr>
      <vt:lpstr>Sec. 5.4 sudden head change at x=0</vt:lpstr>
      <vt:lpstr>PowerPoint Presentation</vt:lpstr>
      <vt:lpstr>Effect of sudden rise of head at x=0 and t=0</vt:lpstr>
      <vt:lpstr>erfc(u) as a function of u</vt:lpstr>
      <vt:lpstr>Aquifer intruded at x=0 by sudden change. Head at various t</vt:lpstr>
      <vt:lpstr>erfc(u) as  function of 1/u</vt:lpstr>
      <vt:lpstr>Aquifer intruded at x=0 by sudden change. As a funtion of time for various x</vt:lpstr>
      <vt:lpstr>Head change due to sudden head change at x=0</vt:lpstr>
      <vt:lpstr>PowerPoint Presentation</vt:lpstr>
      <vt:lpstr>PowerPoint Presentation</vt:lpstr>
      <vt:lpstr>Discharge at different time due to sudden head change at x=0</vt:lpstr>
      <vt:lpstr>Section 5.4.5 Superposition in time</vt:lpstr>
      <vt:lpstr>Varying river water level at x=0  do superposition in time</vt:lpstr>
      <vt:lpstr>Discharge at the river will give a peak each time the head changes</vt:lpstr>
      <vt:lpstr>Section 5.5. Aquifers of limited extent</vt:lpstr>
      <vt:lpstr>Aquifer is bounded between two fixed-head boundaries, what to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Head changes suddenly on both sides</vt:lpstr>
      <vt:lpstr>Symmetrical same sudden head change on both sides</vt:lpstr>
      <vt:lpstr>Strip drainage after sudden recharge</vt:lpstr>
      <vt:lpstr>Questions and exercises</vt:lpstr>
      <vt:lpstr>Section 5.6: Groundwater basins</vt:lpstr>
      <vt:lpstr>Basin drainage (two methods)</vt:lpstr>
      <vt:lpstr>Individual terms of power series solution</vt:lpstr>
      <vt:lpstr>How fast or slow is the groundwater system ??</vt:lpstr>
      <vt:lpstr>Questions and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 One-dimensional groundwater flow</dc:title>
  <dc:creator>Theo Olsthoorn</dc:creator>
  <cp:lastModifiedBy>Theo Olsthoorn</cp:lastModifiedBy>
  <cp:revision>19</cp:revision>
  <dcterms:created xsi:type="dcterms:W3CDTF">2021-01-17T16:41:22Z</dcterms:created>
  <dcterms:modified xsi:type="dcterms:W3CDTF">2021-01-19T00:09:34Z</dcterms:modified>
</cp:coreProperties>
</file>